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41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21.8.20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FBEDCEB-9789-4819-9CC2-82C3B9B15F32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unnamed.jpg"/>
          <p:cNvPicPr>
            <a:picLocks noChangeAspect="1" noChangeArrowheads="1"/>
          </p:cNvPicPr>
          <p:nvPr/>
        </p:nvPicPr>
        <p:blipFill>
          <a:blip r:embed="rId3"/>
          <a:srcRect r="14189" b="14414"/>
          <a:stretch>
            <a:fillRect/>
          </a:stretch>
        </p:blipFill>
        <p:spPr bwMode="auto">
          <a:xfrm>
            <a:off x="0" y="0"/>
            <a:ext cx="12224084" cy="6858000"/>
          </a:xfrm>
          <a:prstGeom prst="rect">
            <a:avLst/>
          </a:prstGeom>
          <a:noFill/>
        </p:spPr>
      </p:pic>
      <p:pic>
        <p:nvPicPr>
          <p:cNvPr id="40" name="Picture 2"/>
          <p:cNvPicPr/>
          <p:nvPr/>
        </p:nvPicPr>
        <p:blipFill>
          <a:blip r:embed="rId4"/>
          <a:srcRect t="7545" b="2750"/>
          <a:stretch/>
        </p:blipFill>
        <p:spPr>
          <a:xfrm>
            <a:off x="4310050" y="1714488"/>
            <a:ext cx="3996974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CustomShape 2"/>
          <p:cNvSpPr/>
          <p:nvPr/>
        </p:nvSpPr>
        <p:spPr>
          <a:xfrm>
            <a:off x="3881422" y="357166"/>
            <a:ext cx="5857916" cy="10715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</a:rPr>
              <a:t>Если вы не идёте в музей – </a:t>
            </a:r>
            <a:endParaRPr lang="ru-RU" sz="2800" b="0" strike="noStrike" spc="-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</a:rPr>
              <a:t>музей идёт к вам!</a:t>
            </a:r>
            <a:endParaRPr lang="ru-RU" sz="3600" b="0" strike="noStrike" spc="-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43" name="Picture 6"/>
          <p:cNvPicPr/>
          <p:nvPr/>
        </p:nvPicPr>
        <p:blipFill>
          <a:blip r:embed="rId5"/>
          <a:stretch/>
        </p:blipFill>
        <p:spPr>
          <a:xfrm rot="579000">
            <a:off x="8238682" y="1737971"/>
            <a:ext cx="3596588" cy="4559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Пользователь\Documents\NetSpeakerphone\Received Files\Сергей\Музейная сиест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6646" y="1928802"/>
            <a:ext cx="3957778" cy="4357694"/>
          </a:xfrm>
          <a:prstGeom prst="rect">
            <a:avLst/>
          </a:prstGeom>
          <a:noFill/>
        </p:spPr>
      </p:pic>
      <p:sp>
        <p:nvSpPr>
          <p:cNvPr id="10" name="CustomShape 2"/>
          <p:cNvSpPr/>
          <p:nvPr/>
        </p:nvSpPr>
        <p:spPr>
          <a:xfrm>
            <a:off x="2595538" y="428604"/>
            <a:ext cx="8001056" cy="10715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</a:rPr>
              <a:t>«Музейная сиеста» </a:t>
            </a:r>
          </a:p>
          <a:p>
            <a:pPr algn="ctr">
              <a:lnSpc>
                <a:spcPct val="100000"/>
              </a:lnSpc>
            </a:pPr>
            <a:r>
              <a:rPr lang="en-US" sz="28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</a:rPr>
              <a:t>POP-UP </a:t>
            </a:r>
            <a:r>
              <a:rPr lang="ru-RU" sz="28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</a:rPr>
              <a:t>проект под открытым небом</a:t>
            </a:r>
            <a:endParaRPr lang="ru-RU" sz="3600" b="0" strike="noStrike" spc="-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2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5881686" y="500042"/>
            <a:ext cx="5724000" cy="1792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Перспективы 
проекта 
«Музейная сиеста»</a:t>
            </a:r>
            <a:endParaRPr lang="ru-RU" sz="1800" b="0" strike="noStrike" spc="-1" dirty="0">
              <a:solidFill>
                <a:srgbClr val="CC0066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682560" y="521028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901800" y="5670000"/>
            <a:ext cx="10671120" cy="39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5"/>
          <p:cNvSpPr/>
          <p:nvPr/>
        </p:nvSpPr>
        <p:spPr>
          <a:xfrm>
            <a:off x="870120" y="1429200"/>
            <a:ext cx="9915480" cy="11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6"/>
          <p:cNvSpPr/>
          <p:nvPr/>
        </p:nvSpPr>
        <p:spPr>
          <a:xfrm>
            <a:off x="6024562" y="3143248"/>
            <a:ext cx="5763040" cy="255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В случае приобретения мобильных витрин станет возможным проведение «Музейной сиесты» </a:t>
            </a:r>
            <a:r>
              <a:rPr lang="ru-RU" b="1" spc="-1" dirty="0" smtClean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в самых разных городских локациях (парки, скверы, торговые центры, кафе и рестораны, библиотеки и т.д.)</a:t>
            </a:r>
            <a:endParaRPr lang="ru-RU" sz="1800" b="1" strike="noStrike" spc="-1" dirty="0">
              <a:solidFill>
                <a:srgbClr val="003366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60287" t="48611" r="4947" b="13889"/>
          <a:stretch>
            <a:fillRect/>
          </a:stretch>
        </p:blipFill>
        <p:spPr bwMode="auto">
          <a:xfrm>
            <a:off x="238084" y="357166"/>
            <a:ext cx="553379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C:\Users\Пользователь\Documents\NetSpeakerphone\Received Files\Сергей\Музейная сиест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522" y="3643314"/>
            <a:ext cx="2919667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Пользователь\Desktop\unnamed.jpg"/>
          <p:cNvPicPr>
            <a:picLocks noChangeAspect="1" noChangeArrowheads="1"/>
          </p:cNvPicPr>
          <p:nvPr/>
        </p:nvPicPr>
        <p:blipFill>
          <a:blip r:embed="rId3"/>
          <a:srcRect r="14189" b="14414"/>
          <a:stretch>
            <a:fillRect/>
          </a:stretch>
        </p:blipFill>
        <p:spPr bwMode="auto">
          <a:xfrm>
            <a:off x="0" y="0"/>
            <a:ext cx="12224084" cy="6858000"/>
          </a:xfrm>
          <a:prstGeom prst="rect">
            <a:avLst/>
          </a:prstGeom>
          <a:noFill/>
        </p:spPr>
      </p:pic>
      <p:sp>
        <p:nvSpPr>
          <p:cNvPr id="44" name="TextShape 1"/>
          <p:cNvSpPr txBox="1"/>
          <p:nvPr/>
        </p:nvSpPr>
        <p:spPr>
          <a:xfrm>
            <a:off x="1184760" y="2228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Лидер практики
«Музейная сиеста»</a:t>
            </a:r>
            <a:endParaRPr lang="ru-RU" sz="3600" b="0" strike="noStrike" spc="-1" dirty="0">
              <a:solidFill>
                <a:srgbClr val="CC0066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682560" y="521028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" name="Рисунок 2"/>
          <p:cNvPicPr/>
          <p:nvPr/>
        </p:nvPicPr>
        <p:blipFill>
          <a:blip r:embed="rId4"/>
          <a:stretch/>
        </p:blipFill>
        <p:spPr>
          <a:xfrm>
            <a:off x="238084" y="857232"/>
            <a:ext cx="3744000" cy="4710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2"/>
          <p:cNvPicPr/>
          <p:nvPr/>
        </p:nvPicPr>
        <p:blipFill>
          <a:blip r:embed="rId5">
            <a:lum bright="10000"/>
          </a:blip>
          <a:srcRect l="9760" r="23486" b="5155"/>
          <a:stretch/>
        </p:blipFill>
        <p:spPr>
          <a:xfrm>
            <a:off x="9216000" y="1239840"/>
            <a:ext cx="2664000" cy="477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CustomShape 3"/>
          <p:cNvSpPr/>
          <p:nvPr/>
        </p:nvSpPr>
        <p:spPr>
          <a:xfrm>
            <a:off x="4032000" y="4032000"/>
            <a:ext cx="4824000" cy="191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4"/>
          <p:cNvSpPr/>
          <p:nvPr/>
        </p:nvSpPr>
        <p:spPr>
          <a:xfrm>
            <a:off x="3881422" y="1785926"/>
            <a:ext cx="5181120" cy="6429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Анна </a:t>
            </a:r>
            <a:r>
              <a:rPr lang="ru-RU" sz="32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Мызникова</a:t>
            </a: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7174" y="2643182"/>
            <a:ext cx="46434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заведующая отделом</a:t>
            </a:r>
            <a:endParaRPr lang="ru-RU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экскурсионно</a:t>
            </a:r>
            <a:r>
              <a:rPr lang="ru-RU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–методической </a:t>
            </a:r>
            <a:endParaRPr lang="ru-RU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и культурно-образовательной работы</a:t>
            </a:r>
          </a:p>
          <a:p>
            <a:pPr algn="ctr">
              <a:lnSpc>
                <a:spcPct val="100000"/>
              </a:lnSpc>
            </a:pPr>
            <a:endParaRPr lang="ru-RU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Автор проекта «Музейная сиеста», который вошёл в десятку лучших перспективных проектов по итогам «Семинара для авторов </a:t>
            </a:r>
            <a:r>
              <a:rPr lang="ru-RU" b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социокультурных</a:t>
            </a:r>
            <a:r>
              <a:rPr lang="ru-RU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проектов» </a:t>
            </a:r>
            <a:endParaRPr lang="ru-RU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(Москва, 2019)</a:t>
            </a:r>
            <a:endParaRPr lang="ru-RU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МБУ «Музейно-выставочный комплекс»</a:t>
            </a:r>
            <a:endParaRPr lang="ru-RU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9" grpId="0" build="allAtOnce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808200" y="141954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pc="-1" dirty="0" smtClean="0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Всемирный день фотографии</a:t>
            </a:r>
            <a:endParaRPr lang="ru-RU" sz="1800" b="0" strike="noStrike" spc="-1" dirty="0">
              <a:solidFill>
                <a:srgbClr val="CC0066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57" name="CustomShape 2"/>
          <p:cNvSpPr/>
          <p:nvPr/>
        </p:nvSpPr>
        <p:spPr>
          <a:xfrm>
            <a:off x="682560" y="521028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"/>
          <p:cNvSpPr/>
          <p:nvPr/>
        </p:nvSpPr>
        <p:spPr>
          <a:xfrm>
            <a:off x="652320" y="6089400"/>
            <a:ext cx="106711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</a:rPr>
              <a:t>Коллекция </a:t>
            </a:r>
            <a:r>
              <a:rPr lang="ru-RU" sz="2400" b="1" strike="noStrike" spc="-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</a:rPr>
              <a:t>фотоаппаратов и </a:t>
            </a:r>
            <a:r>
              <a:rPr lang="ru-RU" sz="2400" b="1" strike="noStrike" spc="-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</a:rPr>
              <a:t>фотографи</a:t>
            </a:r>
            <a:endParaRPr lang="ru-RU" sz="2400" b="1" strike="noStrike" spc="-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3075" name="Picture 3" descr="\\Server-mvk\файлообменник\ЭМО\ФОТО Музсиеста\eOOL2yvk3j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74" y="1404925"/>
            <a:ext cx="3309853" cy="4413137"/>
          </a:xfrm>
          <a:prstGeom prst="rect">
            <a:avLst/>
          </a:prstGeom>
          <a:noFill/>
        </p:spPr>
      </p:pic>
      <p:pic>
        <p:nvPicPr>
          <p:cNvPr id="3076" name="Picture 4" descr="\\Server-mvk\файлообменник\ЭМО\ФОТО Музсиеста\VDUehDsuHC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9" y="1404926"/>
            <a:ext cx="3268289" cy="4357718"/>
          </a:xfrm>
          <a:prstGeom prst="rect">
            <a:avLst/>
          </a:prstGeom>
          <a:noFill/>
        </p:spPr>
      </p:pic>
      <p:pic>
        <p:nvPicPr>
          <p:cNvPr id="3077" name="Picture 5" descr="\\Server-mvk\файлообменник\ЭМО\ФОТО Музсиеста\dE9DQudoio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5736" y="1404926"/>
            <a:ext cx="3286147" cy="438152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176">
            <a:off x="369305" y="139638"/>
            <a:ext cx="1356174" cy="1200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Пользователь\Desktop\unnamed.jpg"/>
          <p:cNvPicPr>
            <a:picLocks noChangeAspect="1" noChangeArrowheads="1"/>
          </p:cNvPicPr>
          <p:nvPr/>
        </p:nvPicPr>
        <p:blipFill>
          <a:blip r:embed="rId3"/>
          <a:srcRect r="14189" b="14414"/>
          <a:stretch>
            <a:fillRect/>
          </a:stretch>
        </p:blipFill>
        <p:spPr bwMode="auto">
          <a:xfrm>
            <a:off x="-32084" y="0"/>
            <a:ext cx="12224084" cy="6858000"/>
          </a:xfrm>
          <a:prstGeom prst="rect">
            <a:avLst/>
          </a:prstGeom>
          <a:noFill/>
        </p:spPr>
      </p:pic>
      <p:sp>
        <p:nvSpPr>
          <p:cNvPr id="50" name="TextShape 1"/>
          <p:cNvSpPr txBox="1"/>
          <p:nvPr/>
        </p:nvSpPr>
        <p:spPr>
          <a:xfrm>
            <a:off x="881026" y="0"/>
            <a:ext cx="10515240" cy="1043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«Порхающие цветы»</a:t>
            </a:r>
            <a:endParaRPr lang="ru-RU" sz="1800" b="0" strike="noStrike" spc="-1" dirty="0">
              <a:solidFill>
                <a:srgbClr val="CC0066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682560" y="521028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3"/>
          <p:cNvSpPr/>
          <p:nvPr/>
        </p:nvSpPr>
        <p:spPr>
          <a:xfrm>
            <a:off x="2666976" y="785794"/>
            <a:ext cx="6532132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</a:rPr>
              <a:t>Коллекция</a:t>
            </a:r>
            <a:r>
              <a:rPr lang="ru-RU" sz="2400" b="1" strike="noStrike" spc="-1" dirty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ru-RU" sz="2400" b="1" strike="noStrike" spc="-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</a:rPr>
              <a:t>бабочек</a:t>
            </a:r>
          </a:p>
        </p:txBody>
      </p:sp>
      <p:pic>
        <p:nvPicPr>
          <p:cNvPr id="53" name="Рисунок 6"/>
          <p:cNvPicPr/>
          <p:nvPr/>
        </p:nvPicPr>
        <p:blipFill>
          <a:blip r:embed="rId4"/>
          <a:srcRect t="15257"/>
          <a:stretch/>
        </p:blipFill>
        <p:spPr>
          <a:xfrm>
            <a:off x="309522" y="1428736"/>
            <a:ext cx="3820680" cy="4207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" name="Picture 2"/>
          <p:cNvPicPr/>
          <p:nvPr/>
        </p:nvPicPr>
        <p:blipFill>
          <a:blip r:embed="rId5"/>
          <a:srcRect t="8990"/>
          <a:stretch/>
        </p:blipFill>
        <p:spPr>
          <a:xfrm>
            <a:off x="8382240" y="1440000"/>
            <a:ext cx="3497760" cy="436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" name="Picture 4"/>
          <p:cNvPicPr/>
          <p:nvPr/>
        </p:nvPicPr>
        <p:blipFill>
          <a:blip r:embed="rId6"/>
          <a:srcRect l="10576" t="8465" r="10576" b="22118"/>
          <a:stretch/>
        </p:blipFill>
        <p:spPr>
          <a:xfrm>
            <a:off x="4644000" y="1440000"/>
            <a:ext cx="331200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2" y="206792"/>
            <a:ext cx="1794647" cy="1744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838080" y="-5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День российского кино</a:t>
            </a:r>
            <a:endParaRPr lang="ru-RU" sz="1800" b="1" strike="noStrike" spc="-1" dirty="0">
              <a:solidFill>
                <a:srgbClr val="CC0066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63" name="CustomShape 2"/>
          <p:cNvSpPr/>
          <p:nvPr/>
        </p:nvSpPr>
        <p:spPr>
          <a:xfrm>
            <a:off x="682560" y="521028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3"/>
          <p:cNvSpPr/>
          <p:nvPr/>
        </p:nvSpPr>
        <p:spPr>
          <a:xfrm>
            <a:off x="838080" y="6104880"/>
            <a:ext cx="106711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</a:rPr>
              <a:t>Коллекция кинотехники, фотографий киноактёров, афиш</a:t>
            </a:r>
          </a:p>
        </p:txBody>
      </p:sp>
      <p:pic>
        <p:nvPicPr>
          <p:cNvPr id="65" name="Рисунок 7"/>
          <p:cNvPicPr/>
          <p:nvPr/>
        </p:nvPicPr>
        <p:blipFill>
          <a:blip r:embed="rId3"/>
          <a:stretch/>
        </p:blipFill>
        <p:spPr>
          <a:xfrm>
            <a:off x="3338640" y="1142984"/>
            <a:ext cx="5670360" cy="425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" name="Picture 2"/>
          <p:cNvPicPr/>
          <p:nvPr/>
        </p:nvPicPr>
        <p:blipFill>
          <a:blip r:embed="rId4"/>
          <a:srcRect l="8644" t="10252" r="4381"/>
          <a:stretch/>
        </p:blipFill>
        <p:spPr>
          <a:xfrm>
            <a:off x="8496000" y="1651320"/>
            <a:ext cx="3090960" cy="425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" name="Picture 4"/>
          <p:cNvPicPr/>
          <p:nvPr/>
        </p:nvPicPr>
        <p:blipFill>
          <a:blip r:embed="rId5"/>
          <a:stretch/>
        </p:blipFill>
        <p:spPr>
          <a:xfrm>
            <a:off x="653040" y="1782720"/>
            <a:ext cx="3090960" cy="412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Пользователь\Desktop\463596_6299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82148" y="428604"/>
            <a:ext cx="1483122" cy="1346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Пользователь\Desktop\unnamed.jpg"/>
          <p:cNvPicPr>
            <a:picLocks noChangeAspect="1" noChangeArrowheads="1"/>
          </p:cNvPicPr>
          <p:nvPr/>
        </p:nvPicPr>
        <p:blipFill>
          <a:blip r:embed="rId3"/>
          <a:srcRect r="14189" b="14414"/>
          <a:stretch>
            <a:fillRect/>
          </a:stretch>
        </p:blipFill>
        <p:spPr bwMode="auto">
          <a:xfrm>
            <a:off x="0" y="0"/>
            <a:ext cx="12224084" cy="6858000"/>
          </a:xfrm>
          <a:prstGeom prst="rect">
            <a:avLst/>
          </a:prstGeom>
          <a:noFill/>
        </p:spPr>
      </p:pic>
      <p:sp>
        <p:nvSpPr>
          <p:cNvPr id="68" name="TextShape 1"/>
          <p:cNvSpPr txBox="1"/>
          <p:nvPr/>
        </p:nvSpPr>
        <p:spPr>
          <a:xfrm>
            <a:off x="3952860" y="357166"/>
            <a:ext cx="66560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День </a:t>
            </a:r>
            <a:r>
              <a:rPr lang="ru-RU" sz="4400" b="1" strike="noStrike" spc="-1" dirty="0" smtClean="0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прогулок </a:t>
            </a:r>
          </a:p>
          <a:p>
            <a:pPr algn="ctr">
              <a:lnSpc>
                <a:spcPct val="100000"/>
              </a:lnSpc>
            </a:pPr>
            <a:r>
              <a:rPr lang="ru-RU" sz="4400" b="1" strike="noStrike" spc="-1" dirty="0" smtClean="0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под </a:t>
            </a:r>
            <a:r>
              <a:rPr lang="ru-RU" sz="4400" b="1" strike="noStrike" spc="-1" dirty="0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дождём</a:t>
            </a:r>
            <a:endParaRPr lang="ru-RU" sz="1800" b="0" strike="noStrike" spc="-1" dirty="0">
              <a:solidFill>
                <a:srgbClr val="CC0066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69" name="CustomShape 2"/>
          <p:cNvSpPr/>
          <p:nvPr/>
        </p:nvSpPr>
        <p:spPr>
          <a:xfrm>
            <a:off x="682560" y="521028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3"/>
          <p:cNvSpPr/>
          <p:nvPr/>
        </p:nvSpPr>
        <p:spPr>
          <a:xfrm>
            <a:off x="-333420" y="4286256"/>
            <a:ext cx="464347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strike="noStrike" spc="-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</a:rPr>
              <a:t>Коллекция зонтов, </a:t>
            </a:r>
          </a:p>
          <a:p>
            <a:pPr algn="ctr">
              <a:lnSpc>
                <a:spcPct val="100000"/>
              </a:lnSpc>
            </a:pPr>
            <a:r>
              <a:rPr lang="ru-RU" b="1" strike="noStrike" spc="-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</a:rPr>
              <a:t>одежды и обуви </a:t>
            </a:r>
            <a:endParaRPr lang="ru-RU" b="1" strike="noStrike" spc="-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ru-RU" b="1" strike="noStrike" spc="-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</a:rPr>
              <a:t>1960–1990 </a:t>
            </a:r>
            <a:r>
              <a:rPr lang="ru-RU" b="1" strike="noStrike" spc="-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</a:rPr>
              <a:t>годов</a:t>
            </a:r>
          </a:p>
        </p:txBody>
      </p:sp>
      <p:pic>
        <p:nvPicPr>
          <p:cNvPr id="71" name="Рисунок 2"/>
          <p:cNvPicPr/>
          <p:nvPr/>
        </p:nvPicPr>
        <p:blipFill>
          <a:blip r:embed="rId4">
            <a:lum bright="10000"/>
          </a:blip>
          <a:srcRect b="9628"/>
          <a:stretch/>
        </p:blipFill>
        <p:spPr>
          <a:xfrm>
            <a:off x="3240000" y="1909080"/>
            <a:ext cx="5469480" cy="3706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" name="Picture 2"/>
          <p:cNvPicPr/>
          <p:nvPr/>
        </p:nvPicPr>
        <p:blipFill>
          <a:blip r:embed="rId5"/>
          <a:srcRect l="10717" r="6808"/>
          <a:stretch/>
        </p:blipFill>
        <p:spPr>
          <a:xfrm>
            <a:off x="432000" y="492120"/>
            <a:ext cx="3972240" cy="3611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" name="Picture 4"/>
          <p:cNvPicPr/>
          <p:nvPr/>
        </p:nvPicPr>
        <p:blipFill>
          <a:blip r:embed="rId6"/>
          <a:srcRect t="10581"/>
          <a:stretch/>
        </p:blipFill>
        <p:spPr>
          <a:xfrm>
            <a:off x="8382016" y="2214554"/>
            <a:ext cx="3456000" cy="4031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Пользователь\Desktop\1462297968_143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39338" y="714356"/>
            <a:ext cx="1905000" cy="172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730080" y="-4608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День рисования на асфальте</a:t>
            </a:r>
            <a:endParaRPr lang="ru-RU" sz="1800" b="0" strike="noStrike" spc="-1" dirty="0">
              <a:solidFill>
                <a:srgbClr val="CC0066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75" name="CustomShape 2"/>
          <p:cNvSpPr/>
          <p:nvPr/>
        </p:nvSpPr>
        <p:spPr>
          <a:xfrm>
            <a:off x="682560" y="521028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3"/>
          <p:cNvSpPr/>
          <p:nvPr/>
        </p:nvSpPr>
        <p:spPr>
          <a:xfrm>
            <a:off x="4095736" y="6000768"/>
            <a:ext cx="750099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Коллекция канцелярских принадлежностей </a:t>
            </a:r>
            <a:endParaRPr lang="ru-RU" sz="2400" b="1" strike="noStrike" spc="-1" dirty="0" smtClean="0">
              <a:solidFill>
                <a:srgbClr val="FFFF99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1950—1980 </a:t>
            </a:r>
            <a:r>
              <a:rPr lang="ru-RU" sz="2400" b="1" strike="noStrike" spc="-1" dirty="0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годов</a:t>
            </a:r>
            <a:endParaRPr lang="ru-RU" sz="2000" b="1" strike="noStrike" spc="-1" dirty="0">
              <a:solidFill>
                <a:srgbClr val="FFFF99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77" name="Picture 2"/>
          <p:cNvPicPr/>
          <p:nvPr/>
        </p:nvPicPr>
        <p:blipFill>
          <a:blip r:embed="rId3"/>
          <a:stretch/>
        </p:blipFill>
        <p:spPr>
          <a:xfrm>
            <a:off x="4095736" y="1285860"/>
            <a:ext cx="3395880" cy="4528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9" name="Рисунок 2"/>
          <p:cNvPicPr/>
          <p:nvPr/>
        </p:nvPicPr>
        <p:blipFill>
          <a:blip r:embed="rId4" cstate="print"/>
          <a:srcRect r="14137" b="8854"/>
          <a:stretch/>
        </p:blipFill>
        <p:spPr>
          <a:xfrm>
            <a:off x="212754" y="1285860"/>
            <a:ext cx="3597230" cy="286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\\Server-mvk\файлообменник\ЭМО\ФОТО Музсиеста\1\IMG_20190716_142027.jpg"/>
          <p:cNvPicPr>
            <a:picLocks noChangeAspect="1" noChangeArrowheads="1"/>
          </p:cNvPicPr>
          <p:nvPr/>
        </p:nvPicPr>
        <p:blipFill>
          <a:blip r:embed="rId5" cstate="print"/>
          <a:srcRect l="2885" b="7692"/>
          <a:stretch>
            <a:fillRect/>
          </a:stretch>
        </p:blipFill>
        <p:spPr bwMode="auto">
          <a:xfrm>
            <a:off x="7739075" y="1373546"/>
            <a:ext cx="4286279" cy="3055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Пользователь\Desktop\unnamed.jpg"/>
          <p:cNvPicPr>
            <a:picLocks noChangeAspect="1" noChangeArrowheads="1"/>
          </p:cNvPicPr>
          <p:nvPr/>
        </p:nvPicPr>
        <p:blipFill>
          <a:blip r:embed="rId3"/>
          <a:srcRect r="14189" b="14414"/>
          <a:stretch>
            <a:fillRect/>
          </a:stretch>
        </p:blipFill>
        <p:spPr bwMode="auto">
          <a:xfrm>
            <a:off x="0" y="0"/>
            <a:ext cx="12224084" cy="6858000"/>
          </a:xfrm>
          <a:prstGeom prst="rect">
            <a:avLst/>
          </a:prstGeom>
          <a:noFill/>
        </p:spPr>
      </p:pic>
      <p:sp>
        <p:nvSpPr>
          <p:cNvPr id="68" name="TextShape 1"/>
          <p:cNvSpPr txBox="1"/>
          <p:nvPr/>
        </p:nvSpPr>
        <p:spPr>
          <a:xfrm>
            <a:off x="3167042" y="214290"/>
            <a:ext cx="7572428" cy="92869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День </a:t>
            </a:r>
            <a:r>
              <a:rPr lang="ru-RU" sz="4400" b="1" strike="noStrike" spc="-1" dirty="0" smtClean="0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чая и </a:t>
            </a:r>
            <a:r>
              <a:rPr lang="ru-RU" sz="4400" b="1" strike="noStrike" spc="-1" dirty="0" err="1" smtClean="0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кофе</a:t>
            </a:r>
            <a:r>
              <a:rPr lang="ru-RU" sz="4400" b="1" spc="-1" dirty="0" err="1" smtClean="0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пития</a:t>
            </a:r>
            <a:endParaRPr lang="ru-RU" sz="1800" b="0" strike="noStrike" spc="-1" dirty="0">
              <a:solidFill>
                <a:srgbClr val="CC0066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69" name="CustomShape 2"/>
          <p:cNvSpPr/>
          <p:nvPr/>
        </p:nvSpPr>
        <p:spPr>
          <a:xfrm>
            <a:off x="682560" y="521028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3"/>
          <p:cNvSpPr/>
          <p:nvPr/>
        </p:nvSpPr>
        <p:spPr>
          <a:xfrm>
            <a:off x="523836" y="4714884"/>
            <a:ext cx="785818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</a:rPr>
              <a:t>Коллекция кондитерской чайной, кофейной  упаковки и чайных приборов</a:t>
            </a:r>
            <a:endParaRPr lang="ru-RU" sz="2400" b="1" strike="noStrike" spc="-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7170" name="Picture 2" descr="\\Server-mvk\файлообменник\ЭМО\ФОТО Музсиеста\4\IMG_20190724_153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0" y="1285860"/>
            <a:ext cx="4071966" cy="3053976"/>
          </a:xfrm>
          <a:prstGeom prst="rect">
            <a:avLst/>
          </a:prstGeom>
          <a:noFill/>
        </p:spPr>
      </p:pic>
      <p:pic>
        <p:nvPicPr>
          <p:cNvPr id="7171" name="Picture 3" descr="\\Server-mvk\файлообменник\ЭМО\ФОТО Музсиеста\4\IMG_20190724_1516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5802" y="1285860"/>
            <a:ext cx="3524275" cy="2643206"/>
          </a:xfrm>
          <a:prstGeom prst="rect">
            <a:avLst/>
          </a:prstGeom>
          <a:noFill/>
        </p:spPr>
      </p:pic>
      <p:pic>
        <p:nvPicPr>
          <p:cNvPr id="7172" name="Picture 4" descr="\\Server-mvk\файлообменник\ЭМО\ФОТО Музсиеста\4\IMG_20190724_1554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16" y="1285860"/>
            <a:ext cx="3000378" cy="4000504"/>
          </a:xfrm>
          <a:prstGeom prst="rect">
            <a:avLst/>
          </a:prstGeom>
          <a:noFill/>
        </p:spPr>
      </p:pic>
      <p:pic>
        <p:nvPicPr>
          <p:cNvPr id="7173" name="Picture 5" descr="C:\Users\Пользователь\Desktop\1506630261_171-dve-chashki-kofe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712" y="143445"/>
            <a:ext cx="1714512" cy="999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3"/>
          <p:cNvPicPr/>
          <p:nvPr/>
        </p:nvPicPr>
        <p:blipFill>
          <a:blip r:embed="rId3"/>
          <a:srcRect t="14467" r="11524"/>
          <a:stretch/>
        </p:blipFill>
        <p:spPr>
          <a:xfrm>
            <a:off x="420120" y="3600000"/>
            <a:ext cx="519588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" name="TextShape 1"/>
          <p:cNvSpPr txBox="1"/>
          <p:nvPr/>
        </p:nvSpPr>
        <p:spPr>
          <a:xfrm>
            <a:off x="5881686" y="500042"/>
            <a:ext cx="5724000" cy="1792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Перспективы 
проекта 
«Музейная сиеста»</a:t>
            </a:r>
            <a:endParaRPr lang="ru-RU" sz="1800" b="0" strike="noStrike" spc="-1" dirty="0">
              <a:solidFill>
                <a:srgbClr val="CC0066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682560" y="521028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901800" y="5670000"/>
            <a:ext cx="10671120" cy="39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595274" y="6019200"/>
            <a:ext cx="4929222" cy="83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</a:rPr>
              <a:t>Участие в Ночи искусств – 2019</a:t>
            </a:r>
            <a:endParaRPr lang="ru-RU" sz="1400" b="0" strike="noStrike" spc="-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</a:rPr>
              <a:t>интерактивной площадки «Музейная сиеста»</a:t>
            </a:r>
            <a:endParaRPr lang="ru-RU" sz="1400" b="0" strike="noStrike" spc="-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</a:rPr>
              <a:t>на базе </a:t>
            </a:r>
            <a:r>
              <a:rPr lang="ru-RU" sz="1400" b="1" strike="noStrike" spc="-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</a:rPr>
              <a:t>ДТиД</a:t>
            </a:r>
            <a:r>
              <a:rPr lang="ru-RU" sz="1400" b="1" strike="noStrike" spc="-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</a:rPr>
              <a:t> «Юность»</a:t>
            </a:r>
            <a:endParaRPr lang="ru-RU" sz="1400" b="0" strike="noStrike" spc="-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85" name="CustomShape 5"/>
          <p:cNvSpPr/>
          <p:nvPr/>
        </p:nvSpPr>
        <p:spPr>
          <a:xfrm>
            <a:off x="870120" y="1429200"/>
            <a:ext cx="9915480" cy="11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6"/>
          <p:cNvSpPr/>
          <p:nvPr/>
        </p:nvSpPr>
        <p:spPr>
          <a:xfrm>
            <a:off x="6024562" y="3143248"/>
            <a:ext cx="5763040" cy="255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«Музейная сиеста» имеет потенциал стать масштабным городским событием, которое включит в себя работу других учреждений культуры (библиотек, театра, домов культуры, художественной и музыкальной школы).</a:t>
            </a: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	</a:t>
            </a:r>
            <a:endParaRPr lang="ru-RU" sz="1800" b="1" strike="noStrike" spc="-1" dirty="0" smtClean="0">
              <a:solidFill>
                <a:srgbClr val="003366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В </a:t>
            </a:r>
            <a:r>
              <a:rPr lang="ru-RU" sz="1800" b="1" strike="noStrike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условиях малого и закрытого города проект может стать импульсом к значительным трансформациям </a:t>
            </a:r>
            <a:r>
              <a:rPr lang="ru-RU" sz="1800" b="1" strike="noStrike" spc="-1" dirty="0" err="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социокультурного</a:t>
            </a:r>
            <a:r>
              <a:rPr lang="ru-RU" sz="1800" b="1" strike="noStrike" spc="-1" dirty="0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ландшафта. </a:t>
            </a:r>
          </a:p>
        </p:txBody>
      </p:sp>
      <p:pic>
        <p:nvPicPr>
          <p:cNvPr id="87" name="Picture 2"/>
          <p:cNvPicPr/>
          <p:nvPr/>
        </p:nvPicPr>
        <p:blipFill>
          <a:blip r:embed="rId4" cstate="print"/>
          <a:stretch/>
        </p:blipFill>
        <p:spPr>
          <a:xfrm>
            <a:off x="432000" y="369000"/>
            <a:ext cx="2261160" cy="30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8" name="Picture 5"/>
          <p:cNvPicPr/>
          <p:nvPr/>
        </p:nvPicPr>
        <p:blipFill>
          <a:blip r:embed="rId5" cstate="print"/>
          <a:srcRect t="10406" b="6310"/>
          <a:stretch/>
        </p:blipFill>
        <p:spPr>
          <a:xfrm>
            <a:off x="2952000" y="360360"/>
            <a:ext cx="2664000" cy="3023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206</Words>
  <Application>Microsoft Office PowerPoint</Application>
  <PresentationFormat>Широкоэкранный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Музейная сиеста</dc:title>
  <dc:creator>Илья Бутеев</dc:creator>
  <cp:lastModifiedBy>Пользователь Windows</cp:lastModifiedBy>
  <cp:revision>46</cp:revision>
  <dcterms:created xsi:type="dcterms:W3CDTF">2020-08-19T08:35:01Z</dcterms:created>
  <dcterms:modified xsi:type="dcterms:W3CDTF">2020-08-24T19:15:44Z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